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sldIdLst>
    <p:sldId id="270" r:id="rId3"/>
    <p:sldId id="256" r:id="rId4"/>
    <p:sldId id="257" r:id="rId5"/>
    <p:sldId id="266" r:id="rId6"/>
    <p:sldId id="260" r:id="rId7"/>
    <p:sldId id="271" r:id="rId8"/>
    <p:sldId id="262" r:id="rId9"/>
    <p:sldId id="263" r:id="rId10"/>
    <p:sldId id="264" r:id="rId11"/>
    <p:sldId id="265" r:id="rId12"/>
    <p:sldId id="267" r:id="rId13"/>
    <p:sldId id="268" r:id="rId14"/>
  </p:sldIdLst>
  <p:sldSz cx="9144000" cy="6858000" type="screen4x3"/>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324166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8DCCD61-643D-44A5-A450-3A42A50CBC1E}" type="datetimeFigureOut">
              <a:rPr lang="en-US" smtClean="0"/>
              <a:t>10/20/2020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A2F0832-F084-422D-97D1-AF848F4F2C34}" type="slidenum">
              <a:rPr lang="en-US" smtClean="0"/>
              <a:t>‹#›</a:t>
            </a:fld>
            <a:endParaRPr lang="en-US"/>
          </a:p>
        </p:txBody>
      </p:sp>
    </p:spTree>
    <p:extLst>
      <p:ext uri="{BB962C8B-B14F-4D97-AF65-F5344CB8AC3E}">
        <p14:creationId xmlns:p14="http://schemas.microsoft.com/office/powerpoint/2010/main" val="962918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DCCD61-643D-44A5-A450-3A42A50CBC1E}" type="datetimeFigureOut">
              <a:rPr lang="en-US" smtClean="0"/>
              <a:t>10/20/2020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2F0832-F084-422D-97D1-AF848F4F2C34}" type="slidenum">
              <a:rPr lang="en-US" smtClean="0"/>
              <a:t>‹#›</a:t>
            </a:fld>
            <a:endParaRPr lang="en-US"/>
          </a:p>
        </p:txBody>
      </p:sp>
    </p:spTree>
    <p:extLst>
      <p:ext uri="{BB962C8B-B14F-4D97-AF65-F5344CB8AC3E}">
        <p14:creationId xmlns:p14="http://schemas.microsoft.com/office/powerpoint/2010/main" val="1296884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DCCD61-643D-44A5-A450-3A42A50CBC1E}" type="datetimeFigureOut">
              <a:rPr lang="en-US" smtClean="0"/>
              <a:t>10/20/2020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2F0832-F084-422D-97D1-AF848F4F2C34}" type="slidenum">
              <a:rPr lang="en-US" smtClean="0"/>
              <a:t>‹#›</a:t>
            </a:fld>
            <a:endParaRPr lang="en-US"/>
          </a:p>
        </p:txBody>
      </p:sp>
    </p:spTree>
    <p:extLst>
      <p:ext uri="{BB962C8B-B14F-4D97-AF65-F5344CB8AC3E}">
        <p14:creationId xmlns:p14="http://schemas.microsoft.com/office/powerpoint/2010/main" val="29870350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DCCD61-643D-44A5-A450-3A42A50CBC1E}" type="datetimeFigureOut">
              <a:rPr lang="en-US" smtClean="0"/>
              <a:t>10/20/2020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F0832-F084-422D-97D1-AF848F4F2C34}" type="slidenum">
              <a:rPr lang="en-US" smtClean="0"/>
              <a:t>‹#›</a:t>
            </a:fld>
            <a:endParaRPr lang="en-US"/>
          </a:p>
        </p:txBody>
      </p:sp>
    </p:spTree>
    <p:extLst>
      <p:ext uri="{BB962C8B-B14F-4D97-AF65-F5344CB8AC3E}">
        <p14:creationId xmlns:p14="http://schemas.microsoft.com/office/powerpoint/2010/main" val="1792374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DCCD61-643D-44A5-A450-3A42A50CBC1E}" type="datetimeFigureOut">
              <a:rPr lang="en-US" smtClean="0"/>
              <a:t>10/20/2020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F0832-F084-422D-97D1-AF848F4F2C34}" type="slidenum">
              <a:rPr lang="en-US" smtClean="0"/>
              <a:t>‹#›</a:t>
            </a:fld>
            <a:endParaRPr lang="en-US"/>
          </a:p>
        </p:txBody>
      </p:sp>
    </p:spTree>
    <p:extLst>
      <p:ext uri="{BB962C8B-B14F-4D97-AF65-F5344CB8AC3E}">
        <p14:creationId xmlns:p14="http://schemas.microsoft.com/office/powerpoint/2010/main" val="39628572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16778"/>
            <a:ext cx="9144000" cy="1069514"/>
          </a:xfrm>
          <a:prstGeom prst="rect">
            <a:avLst/>
          </a:prstGeom>
        </p:spPr>
        <p:txBody>
          <a:bodyPr anchor="ctr"/>
          <a:lstStyle>
            <a:lvl1pPr>
              <a:defRPr b="1" baseline="0">
                <a:solidFill>
                  <a:schemeClr val="accent6">
                    <a:lumMod val="20000"/>
                    <a:lumOff val="80000"/>
                  </a:schemeClr>
                </a:solidFill>
                <a:latin typeface="Arial" pitchFamily="34" charset="0"/>
                <a:cs typeface="Arial" pitchFamily="34" charset="0"/>
              </a:defRPr>
            </a:lvl1pPr>
          </a:lstStyle>
          <a:p>
            <a:r>
              <a:rPr lang="en-US" altLang="ko-KR" dirty="0" smtClean="0"/>
              <a:t> Free PPT _ Click to add title</a:t>
            </a:r>
            <a:endParaRPr lang="ko-KR" altLang="en-US" dirty="0"/>
          </a:p>
        </p:txBody>
      </p:sp>
      <p:sp>
        <p:nvSpPr>
          <p:cNvPr id="3" name="Content Placeholder 2"/>
          <p:cNvSpPr>
            <a:spLocks noGrp="1"/>
          </p:cNvSpPr>
          <p:nvPr>
            <p:ph idx="1"/>
          </p:nvPr>
        </p:nvSpPr>
        <p:spPr>
          <a:xfrm>
            <a:off x="457200" y="1600201"/>
            <a:ext cx="8229600" cy="460648"/>
          </a:xfrm>
          <a:prstGeom prst="rect">
            <a:avLst/>
          </a:prstGeom>
        </p:spPr>
        <p:txBody>
          <a:bodyPr anchor="ctr"/>
          <a:lstStyle>
            <a:lvl1pPr marL="0" indent="0">
              <a:buNone/>
              <a:defRPr sz="2000">
                <a:solidFill>
                  <a:schemeClr val="accent6">
                    <a:lumMod val="20000"/>
                    <a:lumOff val="80000"/>
                  </a:schemeClr>
                </a:solidFill>
                <a:latin typeface="Arial" pitchFamily="34" charset="0"/>
                <a:cs typeface="Arial" pitchFamily="34" charset="0"/>
              </a:defRPr>
            </a:lvl1pPr>
          </a:lstStyle>
          <a:p>
            <a:pPr lvl="0"/>
            <a:r>
              <a:rPr lang="en-US" altLang="ko-KR" dirty="0" smtClean="0"/>
              <a:t>Click to edit Master text styles</a:t>
            </a:r>
          </a:p>
        </p:txBody>
      </p:sp>
      <p:sp>
        <p:nvSpPr>
          <p:cNvPr id="4" name="Content Placeholder 2"/>
          <p:cNvSpPr>
            <a:spLocks noGrp="1"/>
          </p:cNvSpPr>
          <p:nvPr>
            <p:ph idx="10"/>
          </p:nvPr>
        </p:nvSpPr>
        <p:spPr>
          <a:xfrm>
            <a:off x="467544" y="2276872"/>
            <a:ext cx="8229600" cy="3600400"/>
          </a:xfrm>
          <a:prstGeom prst="rect">
            <a:avLst/>
          </a:prstGeom>
        </p:spPr>
        <p:txBody>
          <a:bodyPr lIns="396000" anchor="t"/>
          <a:lstStyle>
            <a:lvl1pPr marL="0" indent="0">
              <a:buNone/>
              <a:defRPr sz="1400">
                <a:solidFill>
                  <a:schemeClr val="accent6">
                    <a:lumMod val="20000"/>
                    <a:lumOff val="80000"/>
                  </a:schemeClr>
                </a:solidFill>
                <a:latin typeface="Arial" pitchFamily="34" charset="0"/>
                <a:cs typeface="Arial" pitchFamily="34" charset="0"/>
              </a:defRPr>
            </a:lvl1pPr>
          </a:lstStyle>
          <a:p>
            <a:pPr lvl="0"/>
            <a:r>
              <a:rPr lang="en-US" altLang="ko-KR" dirty="0" smtClean="0"/>
              <a:t>Click to edit Master text styles</a:t>
            </a:r>
          </a:p>
        </p:txBody>
      </p:sp>
    </p:spTree>
    <p:extLst>
      <p:ext uri="{BB962C8B-B14F-4D97-AF65-F5344CB8AC3E}">
        <p14:creationId xmlns:p14="http://schemas.microsoft.com/office/powerpoint/2010/main" val="36940157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619672" y="0"/>
            <a:ext cx="7524328" cy="1069514"/>
          </a:xfrm>
          <a:prstGeom prst="rect">
            <a:avLst/>
          </a:prstGeom>
        </p:spPr>
        <p:txBody>
          <a:bodyPr anchor="ctr"/>
          <a:lstStyle>
            <a:lvl1pPr>
              <a:defRPr b="1" baseline="0">
                <a:solidFill>
                  <a:schemeClr val="accent6">
                    <a:lumMod val="20000"/>
                    <a:lumOff val="80000"/>
                  </a:schemeClr>
                </a:solidFill>
                <a:latin typeface="Arial" pitchFamily="34" charset="0"/>
                <a:cs typeface="Arial" pitchFamily="34" charset="0"/>
              </a:defRPr>
            </a:lvl1pPr>
          </a:lstStyle>
          <a:p>
            <a:r>
              <a:rPr lang="en-US" altLang="ko-KR" dirty="0" smtClean="0"/>
              <a:t>Free PPT _ Click to add title</a:t>
            </a:r>
            <a:endParaRPr lang="ko-KR" altLang="en-US" dirty="0"/>
          </a:p>
        </p:txBody>
      </p:sp>
      <p:sp>
        <p:nvSpPr>
          <p:cNvPr id="4" name="Content Placeholder 2"/>
          <p:cNvSpPr>
            <a:spLocks noGrp="1"/>
          </p:cNvSpPr>
          <p:nvPr>
            <p:ph idx="1"/>
          </p:nvPr>
        </p:nvSpPr>
        <p:spPr>
          <a:xfrm>
            <a:off x="2123728" y="1268760"/>
            <a:ext cx="6563072" cy="460648"/>
          </a:xfrm>
          <a:prstGeom prst="rect">
            <a:avLst/>
          </a:prstGeom>
        </p:spPr>
        <p:txBody>
          <a:bodyPr anchor="ctr"/>
          <a:lstStyle>
            <a:lvl1pPr marL="0" indent="0">
              <a:buNone/>
              <a:defRPr sz="2000">
                <a:solidFill>
                  <a:schemeClr val="accent6">
                    <a:lumMod val="20000"/>
                    <a:lumOff val="80000"/>
                  </a:schemeClr>
                </a:solidFill>
                <a:latin typeface="Arial" pitchFamily="34" charset="0"/>
                <a:cs typeface="Arial" pitchFamily="34" charset="0"/>
              </a:defRPr>
            </a:lvl1pPr>
          </a:lstStyle>
          <a:p>
            <a:pPr lvl="0"/>
            <a:r>
              <a:rPr lang="en-US" altLang="ko-KR" dirty="0" smtClean="0"/>
              <a:t>Click to edit Master text styles</a:t>
            </a:r>
          </a:p>
        </p:txBody>
      </p:sp>
      <p:sp>
        <p:nvSpPr>
          <p:cNvPr id="5" name="Content Placeholder 2"/>
          <p:cNvSpPr>
            <a:spLocks noGrp="1"/>
          </p:cNvSpPr>
          <p:nvPr>
            <p:ph idx="10"/>
          </p:nvPr>
        </p:nvSpPr>
        <p:spPr>
          <a:xfrm>
            <a:off x="2134072" y="1844824"/>
            <a:ext cx="6563072" cy="4147865"/>
          </a:xfrm>
          <a:prstGeom prst="rect">
            <a:avLst/>
          </a:prstGeom>
        </p:spPr>
        <p:txBody>
          <a:bodyPr lIns="396000" anchor="t"/>
          <a:lstStyle>
            <a:lvl1pPr marL="0" indent="0">
              <a:buNone/>
              <a:defRPr sz="1400">
                <a:solidFill>
                  <a:schemeClr val="accent6">
                    <a:lumMod val="20000"/>
                    <a:lumOff val="80000"/>
                  </a:schemeClr>
                </a:solidFill>
              </a:defRPr>
            </a:lvl1pPr>
          </a:lstStyle>
          <a:p>
            <a:pPr lvl="0"/>
            <a:r>
              <a:rPr lang="en-US" altLang="ko-KR" dirty="0" smtClean="0"/>
              <a:t>Click to edit Master text styles</a:t>
            </a:r>
          </a:p>
        </p:txBody>
      </p:sp>
    </p:spTree>
    <p:extLst>
      <p:ext uri="{BB962C8B-B14F-4D97-AF65-F5344CB8AC3E}">
        <p14:creationId xmlns:p14="http://schemas.microsoft.com/office/powerpoint/2010/main" val="23268185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8DCCD61-643D-44A5-A450-3A42A50CBC1E}" type="datetimeFigureOut">
              <a:rPr lang="en-US" smtClean="0"/>
              <a:t>10/20/2020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F0832-F084-422D-97D1-AF848F4F2C34}" type="slidenum">
              <a:rPr lang="en-US" smtClean="0"/>
              <a:t>‹#›</a:t>
            </a:fld>
            <a:endParaRPr lang="en-US"/>
          </a:p>
        </p:txBody>
      </p:sp>
    </p:spTree>
    <p:extLst>
      <p:ext uri="{BB962C8B-B14F-4D97-AF65-F5344CB8AC3E}">
        <p14:creationId xmlns:p14="http://schemas.microsoft.com/office/powerpoint/2010/main" val="16560869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DCCD61-643D-44A5-A450-3A42A50CBC1E}" type="datetimeFigureOut">
              <a:rPr lang="en-US" smtClean="0"/>
              <a:t>10/20/2020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F0832-F084-422D-97D1-AF848F4F2C34}" type="slidenum">
              <a:rPr lang="en-US" smtClean="0"/>
              <a:t>‹#›</a:t>
            </a:fld>
            <a:endParaRPr lang="en-US"/>
          </a:p>
        </p:txBody>
      </p:sp>
    </p:spTree>
    <p:extLst>
      <p:ext uri="{BB962C8B-B14F-4D97-AF65-F5344CB8AC3E}">
        <p14:creationId xmlns:p14="http://schemas.microsoft.com/office/powerpoint/2010/main" val="9242866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8DCCD61-643D-44A5-A450-3A42A50CBC1E}" type="datetimeFigureOut">
              <a:rPr lang="en-US" smtClean="0"/>
              <a:t>10/20/2020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F0832-F084-422D-97D1-AF848F4F2C34}" type="slidenum">
              <a:rPr lang="en-US" smtClean="0"/>
              <a:t>‹#›</a:t>
            </a:fld>
            <a:endParaRPr lang="en-US"/>
          </a:p>
        </p:txBody>
      </p:sp>
    </p:spTree>
    <p:extLst>
      <p:ext uri="{BB962C8B-B14F-4D97-AF65-F5344CB8AC3E}">
        <p14:creationId xmlns:p14="http://schemas.microsoft.com/office/powerpoint/2010/main" val="32779332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8DCCD61-643D-44A5-A450-3A42A50CBC1E}" type="datetimeFigureOut">
              <a:rPr lang="en-US" smtClean="0"/>
              <a:t>10/20/2020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2F0832-F084-422D-97D1-AF848F4F2C34}" type="slidenum">
              <a:rPr lang="en-US" smtClean="0"/>
              <a:t>‹#›</a:t>
            </a:fld>
            <a:endParaRPr lang="en-US"/>
          </a:p>
        </p:txBody>
      </p:sp>
    </p:spTree>
    <p:extLst>
      <p:ext uri="{BB962C8B-B14F-4D97-AF65-F5344CB8AC3E}">
        <p14:creationId xmlns:p14="http://schemas.microsoft.com/office/powerpoint/2010/main" val="7787904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8DCCD61-643D-44A5-A450-3A42A50CBC1E}" type="datetimeFigureOut">
              <a:rPr lang="en-US" smtClean="0"/>
              <a:t>10/20/2020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A2F0832-F084-422D-97D1-AF848F4F2C34}" type="slidenum">
              <a:rPr lang="en-US" smtClean="0"/>
              <a:t>‹#›</a:t>
            </a:fld>
            <a:endParaRPr lang="en-US"/>
          </a:p>
        </p:txBody>
      </p:sp>
    </p:spTree>
    <p:extLst>
      <p:ext uri="{BB962C8B-B14F-4D97-AF65-F5344CB8AC3E}">
        <p14:creationId xmlns:p14="http://schemas.microsoft.com/office/powerpoint/2010/main" val="29198114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8DCCD61-643D-44A5-A450-3A42A50CBC1E}" type="datetimeFigureOut">
              <a:rPr lang="en-US" smtClean="0"/>
              <a:t>10/20/2020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2F0832-F084-422D-97D1-AF848F4F2C34}" type="slidenum">
              <a:rPr lang="en-US" smtClean="0"/>
              <a:t>‹#›</a:t>
            </a:fld>
            <a:endParaRPr lang="en-US"/>
          </a:p>
        </p:txBody>
      </p:sp>
    </p:spTree>
    <p:extLst>
      <p:ext uri="{BB962C8B-B14F-4D97-AF65-F5344CB8AC3E}">
        <p14:creationId xmlns:p14="http://schemas.microsoft.com/office/powerpoint/2010/main" val="181811987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373382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Lst>
  <p:txStyles>
    <p:titleStyle>
      <a:lvl1pPr algn="l" defTabSz="914400" rtl="0" eaLnBrk="1" latinLnBrk="1" hangingPunct="1">
        <a:spcBef>
          <a:spcPct val="0"/>
        </a:spcBef>
        <a:buNone/>
        <a:defRPr sz="4000" b="1" kern="1200">
          <a:solidFill>
            <a:schemeClr val="tx1"/>
          </a:solidFill>
          <a:latin typeface="Arial" pitchFamily="34" charset="0"/>
          <a:ea typeface="+mj-ea"/>
          <a:cs typeface="Arial" pitchFamily="34" charset="0"/>
        </a:defRPr>
      </a:lvl1pPr>
    </p:titleStyle>
    <p:body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DCCD61-643D-44A5-A450-3A42A50CBC1E}" type="datetimeFigureOut">
              <a:rPr lang="en-US" smtClean="0"/>
              <a:t>10/20/2020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2F0832-F084-422D-97D1-AF848F4F2C34}" type="slidenum">
              <a:rPr lang="en-US" smtClean="0"/>
              <a:t>‹#›</a:t>
            </a:fld>
            <a:endParaRPr lang="en-US"/>
          </a:p>
        </p:txBody>
      </p:sp>
    </p:spTree>
    <p:extLst>
      <p:ext uri="{BB962C8B-B14F-4D97-AF65-F5344CB8AC3E}">
        <p14:creationId xmlns:p14="http://schemas.microsoft.com/office/powerpoint/2010/main" val="3286357357"/>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2843808" y="3068960"/>
            <a:ext cx="6408712" cy="3384376"/>
          </a:xfrm>
          <a:prstGeom prst="rect">
            <a:avLst/>
          </a:prstGeom>
        </p:spPr>
        <p:txBody>
          <a:bodyPr anchor="ctr"/>
          <a:lstStyle>
            <a:lvl1pPr marL="0" indent="0" algn="l" defTabSz="914400" rtl="0" eaLnBrk="1" latinLnBrk="1" hangingPunct="1">
              <a:spcBef>
                <a:spcPct val="20000"/>
              </a:spcBef>
              <a:buFont typeface="Arial" pitchFamily="34" charset="0"/>
              <a:buNone/>
              <a:defRPr sz="2000" kern="1200">
                <a:solidFill>
                  <a:schemeClr val="accent6">
                    <a:lumMod val="20000"/>
                    <a:lumOff val="80000"/>
                  </a:schemeClr>
                </a:solidFill>
                <a:latin typeface="Arial" pitchFamily="34" charset="0"/>
                <a:ea typeface="+mn-ea"/>
                <a:cs typeface="Arial" pitchFamily="34" charset="0"/>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algn="ctr"/>
            <a:r>
              <a:rPr lang="id-ID" dirty="0" smtClean="0"/>
              <a:t>OKTAVIANI</a:t>
            </a:r>
          </a:p>
          <a:p>
            <a:pPr algn="ctr"/>
            <a:r>
              <a:rPr lang="id-ID" dirty="0" smtClean="0"/>
              <a:t>WAHJUNINGSIH USADIATI</a:t>
            </a:r>
          </a:p>
          <a:p>
            <a:pPr algn="ctr"/>
            <a:r>
              <a:rPr lang="id-ID" dirty="0" smtClean="0"/>
              <a:t>ELANNERI KARANI</a:t>
            </a:r>
            <a:endParaRPr lang="id-ID" dirty="0" smtClean="0"/>
          </a:p>
          <a:p>
            <a:endParaRPr lang="id-ID" dirty="0" smtClean="0"/>
          </a:p>
          <a:p>
            <a:pPr algn="ctr"/>
            <a:r>
              <a:rPr lang="id-ID" b="1" dirty="0" smtClean="0"/>
              <a:t>MAGISTER </a:t>
            </a:r>
            <a:r>
              <a:rPr lang="id-ID" b="1" dirty="0"/>
              <a:t>PROGRAM</a:t>
            </a:r>
            <a:endParaRPr lang="id-ID" dirty="0"/>
          </a:p>
          <a:p>
            <a:pPr algn="ctr"/>
            <a:r>
              <a:rPr lang="id-ID" b="1" dirty="0"/>
              <a:t>ENGLISH LANGUAGE EDUCATION DEPARTMENT</a:t>
            </a:r>
            <a:endParaRPr lang="id-ID" dirty="0"/>
          </a:p>
          <a:p>
            <a:pPr algn="ctr"/>
            <a:r>
              <a:rPr lang="id-ID" b="1" dirty="0"/>
              <a:t>UNIVERSITY OF PALANGKA RAYA</a:t>
            </a:r>
            <a:endParaRPr lang="id-ID" dirty="0"/>
          </a:p>
          <a:p>
            <a:pPr algn="ctr"/>
            <a:r>
              <a:rPr lang="id-ID" b="1" dirty="0"/>
              <a:t>2020</a:t>
            </a:r>
            <a:endParaRPr lang="id-ID" dirty="0"/>
          </a:p>
          <a:p>
            <a:endParaRPr lang="id-ID" dirty="0"/>
          </a:p>
        </p:txBody>
      </p:sp>
    </p:spTree>
    <p:extLst>
      <p:ext uri="{BB962C8B-B14F-4D97-AF65-F5344CB8AC3E}">
        <p14:creationId xmlns:p14="http://schemas.microsoft.com/office/powerpoint/2010/main" val="42673680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FINDING AND DISCUSSION</a:t>
            </a:r>
            <a:endParaRPr lang="id-ID" dirty="0"/>
          </a:p>
        </p:txBody>
      </p:sp>
      <p:sp>
        <p:nvSpPr>
          <p:cNvPr id="3" name="Content Placeholder 2"/>
          <p:cNvSpPr>
            <a:spLocks noGrp="1"/>
          </p:cNvSpPr>
          <p:nvPr>
            <p:ph idx="1"/>
          </p:nvPr>
        </p:nvSpPr>
        <p:spPr>
          <a:xfrm>
            <a:off x="1907704" y="1069514"/>
            <a:ext cx="6563072" cy="460648"/>
          </a:xfrm>
        </p:spPr>
        <p:txBody>
          <a:bodyPr/>
          <a:lstStyle/>
          <a:p>
            <a:r>
              <a:rPr lang="id-ID" dirty="0" smtClean="0"/>
              <a:t>QUESTIONNAIRE</a:t>
            </a:r>
            <a:endParaRPr lang="id-ID" dirty="0"/>
          </a:p>
        </p:txBody>
      </p:sp>
      <p:sp>
        <p:nvSpPr>
          <p:cNvPr id="4" name="Content Placeholder 3"/>
          <p:cNvSpPr>
            <a:spLocks noGrp="1"/>
          </p:cNvSpPr>
          <p:nvPr>
            <p:ph idx="10"/>
          </p:nvPr>
        </p:nvSpPr>
        <p:spPr>
          <a:xfrm>
            <a:off x="1943574" y="1628800"/>
            <a:ext cx="6876898" cy="4680520"/>
          </a:xfrm>
        </p:spPr>
        <p:txBody>
          <a:bodyPr/>
          <a:lstStyle/>
          <a:p>
            <a:r>
              <a:rPr lang="id-ID" dirty="0" smtClean="0"/>
              <a:t>The questionnaire given to students to know their opinion about English and to know what their needs in learning English vocabulary.</a:t>
            </a:r>
          </a:p>
          <a:p>
            <a:endParaRPr lang="id-ID" dirty="0" smtClean="0"/>
          </a:p>
          <a:p>
            <a:r>
              <a:rPr lang="id-ID" dirty="0" smtClean="0"/>
              <a:t>9 of them (27%) agree with a statement “I love studying English” and the other 21 students (63%) disagree.</a:t>
            </a:r>
          </a:p>
          <a:p>
            <a:r>
              <a:rPr lang="id-ID" dirty="0" smtClean="0"/>
              <a:t>In a statement “English is not difficult to understand” there only 7 students agree and 23 disagree.</a:t>
            </a:r>
          </a:p>
          <a:p>
            <a:r>
              <a:rPr lang="id-ID" dirty="0" smtClean="0"/>
              <a:t>In a statements that mentioned about the textbook they have, 24 students (72%) said that book is really difficult to understand. 26 (78%) students said that book is not interesting. 27 (81%) students said that book is do not have vocabulary and no Indonesian translation, it is causes the students difficult in learning English vocabulary.</a:t>
            </a:r>
          </a:p>
          <a:p>
            <a:endParaRPr lang="id-ID" dirty="0" smtClean="0"/>
          </a:p>
          <a:p>
            <a:r>
              <a:rPr lang="id-ID" dirty="0" smtClean="0"/>
              <a:t>They agree that if the pocket book as an English material for them, they will be easier to learn English. They all agree that English pocket book of vocabulary help them in learning English vocabulary and help them in understanding the English meaning because the pocket book consists of English transkription and meaning in Indonesian language.</a:t>
            </a:r>
          </a:p>
        </p:txBody>
      </p:sp>
    </p:spTree>
    <p:extLst>
      <p:ext uri="{BB962C8B-B14F-4D97-AF65-F5344CB8AC3E}">
        <p14:creationId xmlns:p14="http://schemas.microsoft.com/office/powerpoint/2010/main" val="18587801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CONCLUSION</a:t>
            </a:r>
            <a:endParaRPr lang="id-ID" dirty="0"/>
          </a:p>
        </p:txBody>
      </p:sp>
      <p:sp>
        <p:nvSpPr>
          <p:cNvPr id="4" name="Content Placeholder 3"/>
          <p:cNvSpPr>
            <a:spLocks noGrp="1"/>
          </p:cNvSpPr>
          <p:nvPr>
            <p:ph idx="10"/>
          </p:nvPr>
        </p:nvSpPr>
        <p:spPr>
          <a:xfrm>
            <a:off x="1331640" y="1628800"/>
            <a:ext cx="7488832" cy="2935550"/>
          </a:xfrm>
        </p:spPr>
        <p:txBody>
          <a:bodyPr/>
          <a:lstStyle/>
          <a:p>
            <a:r>
              <a:rPr lang="id-ID" dirty="0" smtClean="0"/>
              <a:t>The </a:t>
            </a:r>
            <a:r>
              <a:rPr lang="id-ID" dirty="0"/>
              <a:t>finding shows that the fourth grade students of SD Negeri 4 Tewah were difficult in learning simple English vocabulary because the available English teaching material was lack of </a:t>
            </a:r>
            <a:r>
              <a:rPr lang="id-ID" dirty="0" smtClean="0"/>
              <a:t>vocabulary.</a:t>
            </a:r>
          </a:p>
          <a:p>
            <a:endParaRPr lang="id-ID" dirty="0"/>
          </a:p>
          <a:p>
            <a:r>
              <a:rPr lang="id-ID" dirty="0"/>
              <a:t>The finding also states that a pocket book was preffered by the teacher and </a:t>
            </a:r>
            <a:endParaRPr lang="id-ID" dirty="0" smtClean="0"/>
          </a:p>
          <a:p>
            <a:r>
              <a:rPr lang="id-ID" dirty="0" smtClean="0"/>
              <a:t>the </a:t>
            </a:r>
            <a:r>
              <a:rPr lang="id-ID" dirty="0"/>
              <a:t>students as the form of the English </a:t>
            </a:r>
            <a:r>
              <a:rPr lang="id-ID" dirty="0" smtClean="0"/>
              <a:t>material.</a:t>
            </a:r>
          </a:p>
          <a:p>
            <a:endParaRPr lang="id-ID" dirty="0"/>
          </a:p>
          <a:p>
            <a:r>
              <a:rPr lang="id-ID" dirty="0"/>
              <a:t>Consequently, an English pocket book for the fourth grade students </a:t>
            </a:r>
            <a:r>
              <a:rPr lang="id-ID" dirty="0" smtClean="0"/>
              <a:t>of</a:t>
            </a:r>
          </a:p>
          <a:p>
            <a:r>
              <a:rPr lang="id-ID" dirty="0" smtClean="0"/>
              <a:t>SD </a:t>
            </a:r>
            <a:r>
              <a:rPr lang="id-ID" dirty="0"/>
              <a:t>Negeri 4 Tewah to be developed later need to be based on the students needs of vocabulary</a:t>
            </a:r>
          </a:p>
        </p:txBody>
      </p:sp>
    </p:spTree>
    <p:extLst>
      <p:ext uri="{BB962C8B-B14F-4D97-AF65-F5344CB8AC3E}">
        <p14:creationId xmlns:p14="http://schemas.microsoft.com/office/powerpoint/2010/main" val="34739360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67744" y="2780928"/>
            <a:ext cx="5184576" cy="1069514"/>
          </a:xfrm>
        </p:spPr>
        <p:txBody>
          <a:bodyPr/>
          <a:lstStyle/>
          <a:p>
            <a:r>
              <a:rPr lang="id-ID" sz="7200" dirty="0" smtClean="0"/>
              <a:t>Thank you</a:t>
            </a:r>
            <a:endParaRPr lang="id-ID" sz="7200" dirty="0"/>
          </a:p>
        </p:txBody>
      </p:sp>
    </p:spTree>
    <p:extLst>
      <p:ext uri="{BB962C8B-B14F-4D97-AF65-F5344CB8AC3E}">
        <p14:creationId xmlns:p14="http://schemas.microsoft.com/office/powerpoint/2010/main" val="37634856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4283970" y="3429000"/>
            <a:ext cx="4860032" cy="2160240"/>
          </a:xfrm>
          <a:custGeom>
            <a:avLst/>
            <a:gdLst/>
            <a:ahLst/>
            <a:cxnLst/>
            <a:rect l="l" t="t" r="r" b="b"/>
            <a:pathLst>
              <a:path w="4328021" h="2160240">
                <a:moveTo>
                  <a:pt x="260655" y="0"/>
                </a:moveTo>
                <a:lnTo>
                  <a:pt x="4328021" y="0"/>
                </a:lnTo>
                <a:lnTo>
                  <a:pt x="4328021" y="2160240"/>
                </a:lnTo>
                <a:lnTo>
                  <a:pt x="260655" y="2160240"/>
                </a:lnTo>
                <a:cubicBezTo>
                  <a:pt x="116699" y="2160240"/>
                  <a:pt x="0" y="2043541"/>
                  <a:pt x="0" y="1899585"/>
                </a:cubicBezTo>
                <a:lnTo>
                  <a:pt x="0" y="260655"/>
                </a:lnTo>
                <a:cubicBezTo>
                  <a:pt x="0" y="116699"/>
                  <a:pt x="116699" y="0"/>
                  <a:pt x="260655" y="0"/>
                </a:cubicBezTo>
                <a:close/>
              </a:path>
            </a:pathLst>
          </a:custGeom>
          <a:solidFill>
            <a:schemeClr val="accent6">
              <a:lumMod val="50000"/>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 name="TextBox 3"/>
          <p:cNvSpPr txBox="1"/>
          <p:nvPr/>
        </p:nvSpPr>
        <p:spPr>
          <a:xfrm>
            <a:off x="4283970" y="3949025"/>
            <a:ext cx="4754918" cy="1323439"/>
          </a:xfrm>
          <a:prstGeom prst="rect">
            <a:avLst/>
          </a:prstGeom>
          <a:noFill/>
        </p:spPr>
        <p:txBody>
          <a:bodyPr wrap="square">
            <a:spAutoFit/>
          </a:bodyPr>
          <a:lstStyle/>
          <a:p>
            <a:pPr algn="ctr"/>
            <a:r>
              <a:rPr lang="id-ID" sz="2000" dirty="0">
                <a:solidFill>
                  <a:schemeClr val="bg1"/>
                </a:solidFill>
              </a:rPr>
              <a:t>NEED ANALYSIS </a:t>
            </a:r>
            <a:r>
              <a:rPr lang="id-ID" sz="2000" dirty="0" smtClean="0">
                <a:solidFill>
                  <a:schemeClr val="bg1"/>
                </a:solidFill>
              </a:rPr>
              <a:t>OF</a:t>
            </a:r>
          </a:p>
          <a:p>
            <a:pPr algn="ctr"/>
            <a:r>
              <a:rPr lang="id-ID" sz="2000" dirty="0" smtClean="0">
                <a:solidFill>
                  <a:schemeClr val="bg1"/>
                </a:solidFill>
              </a:rPr>
              <a:t>THE </a:t>
            </a:r>
            <a:r>
              <a:rPr lang="id-ID" sz="2000" dirty="0">
                <a:solidFill>
                  <a:schemeClr val="bg1"/>
                </a:solidFill>
              </a:rPr>
              <a:t>ENGLISH POCKET BOOK</a:t>
            </a:r>
          </a:p>
          <a:p>
            <a:pPr algn="ctr"/>
            <a:r>
              <a:rPr lang="id-ID" sz="2000" dirty="0">
                <a:solidFill>
                  <a:schemeClr val="bg1"/>
                </a:solidFill>
              </a:rPr>
              <a:t>FOR THE FOURTH </a:t>
            </a:r>
            <a:r>
              <a:rPr lang="id-ID" sz="2000" dirty="0" smtClean="0">
                <a:solidFill>
                  <a:schemeClr val="bg1"/>
                </a:solidFill>
              </a:rPr>
              <a:t>GRADE STUDENTS </a:t>
            </a:r>
            <a:r>
              <a:rPr lang="id-ID" sz="2000" dirty="0">
                <a:solidFill>
                  <a:schemeClr val="bg1"/>
                </a:solidFill>
              </a:rPr>
              <a:t>OF SD NEGERI </a:t>
            </a:r>
            <a:r>
              <a:rPr lang="id-ID" sz="2000" dirty="0" smtClean="0">
                <a:solidFill>
                  <a:schemeClr val="bg1"/>
                </a:solidFill>
              </a:rPr>
              <a:t>4 TEWAH</a:t>
            </a:r>
            <a:endParaRPr lang="id-ID" sz="2000" dirty="0">
              <a:solidFill>
                <a:schemeClr val="bg1"/>
              </a:solidFill>
            </a:endParaRPr>
          </a:p>
        </p:txBody>
      </p:sp>
      <p:sp>
        <p:nvSpPr>
          <p:cNvPr id="5" name="Content Placeholder 3"/>
          <p:cNvSpPr txBox="1">
            <a:spLocks/>
          </p:cNvSpPr>
          <p:nvPr/>
        </p:nvSpPr>
        <p:spPr>
          <a:xfrm>
            <a:off x="395536" y="6174706"/>
            <a:ext cx="8352928" cy="699836"/>
          </a:xfrm>
          <a:prstGeom prst="rect">
            <a:avLst/>
          </a:prstGeom>
        </p:spPr>
        <p:txBody>
          <a:bodyP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1400" dirty="0" smtClean="0">
                <a:solidFill>
                  <a:schemeClr val="bg1"/>
                </a:solidFill>
              </a:rPr>
              <a:t>Presented for 4th </a:t>
            </a:r>
            <a:r>
              <a:rPr lang="id-ID" sz="1400" i="1" dirty="0" smtClean="0">
                <a:solidFill>
                  <a:schemeClr val="bg1"/>
                </a:solidFill>
              </a:rPr>
              <a:t>International Conference </a:t>
            </a:r>
            <a:r>
              <a:rPr lang="id-ID" sz="1400" dirty="0" smtClean="0">
                <a:solidFill>
                  <a:schemeClr val="bg1"/>
                </a:solidFill>
              </a:rPr>
              <a:t>on </a:t>
            </a:r>
            <a:r>
              <a:rPr lang="id-ID" sz="1400" i="1" dirty="0" smtClean="0">
                <a:solidFill>
                  <a:schemeClr val="bg1"/>
                </a:solidFill>
              </a:rPr>
              <a:t>The Quanternity of Language, Psychology, Pedagogy, and Technology Towards New Normal and Beyonds</a:t>
            </a:r>
            <a:r>
              <a:rPr lang="id-ID" sz="1400" dirty="0" smtClean="0">
                <a:solidFill>
                  <a:schemeClr val="bg1"/>
                </a:solidFill>
              </a:rPr>
              <a:t>, IAIN Palangka Raya, Oct 20-22, 2020.</a:t>
            </a:r>
          </a:p>
        </p:txBody>
      </p:sp>
    </p:spTree>
    <p:extLst>
      <p:ext uri="{BB962C8B-B14F-4D97-AF65-F5344CB8AC3E}">
        <p14:creationId xmlns:p14="http://schemas.microsoft.com/office/powerpoint/2010/main" val="19412217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ltLang="ko-KR" dirty="0" smtClean="0"/>
              <a:t> </a:t>
            </a:r>
            <a:r>
              <a:rPr lang="id-ID" altLang="ko-KR" dirty="0" smtClean="0"/>
              <a:t>INTRODUCTION</a:t>
            </a:r>
            <a:endParaRPr lang="ko-KR" altLang="en-US" dirty="0"/>
          </a:p>
        </p:txBody>
      </p:sp>
      <p:sp>
        <p:nvSpPr>
          <p:cNvPr id="6" name="Content Placeholder 5"/>
          <p:cNvSpPr>
            <a:spLocks noGrp="1"/>
          </p:cNvSpPr>
          <p:nvPr>
            <p:ph idx="1"/>
          </p:nvPr>
        </p:nvSpPr>
        <p:spPr>
          <a:xfrm>
            <a:off x="467544" y="1220934"/>
            <a:ext cx="8229600" cy="460648"/>
          </a:xfrm>
        </p:spPr>
        <p:txBody>
          <a:bodyPr/>
          <a:lstStyle/>
          <a:p>
            <a:pPr lvl="0"/>
            <a:r>
              <a:rPr lang="id-ID" altLang="ko-KR" b="1" dirty="0" smtClean="0"/>
              <a:t>RESEARCH BACKGROUND</a:t>
            </a:r>
            <a:endParaRPr lang="en-US" altLang="ko-KR" b="1" dirty="0">
              <a:solidFill>
                <a:schemeClr val="tx1">
                  <a:lumMod val="75000"/>
                  <a:lumOff val="25000"/>
                </a:schemeClr>
              </a:solidFill>
              <a:latin typeface="Arial" pitchFamily="34" charset="0"/>
              <a:cs typeface="Arial" pitchFamily="34" charset="0"/>
            </a:endParaRPr>
          </a:p>
        </p:txBody>
      </p:sp>
      <p:sp>
        <p:nvSpPr>
          <p:cNvPr id="7" name="Content Placeholder 6"/>
          <p:cNvSpPr>
            <a:spLocks noGrp="1"/>
          </p:cNvSpPr>
          <p:nvPr>
            <p:ph idx="10"/>
          </p:nvPr>
        </p:nvSpPr>
        <p:spPr>
          <a:xfrm>
            <a:off x="467544" y="1833284"/>
            <a:ext cx="8229600" cy="4320480"/>
          </a:xfrm>
        </p:spPr>
        <p:txBody>
          <a:bodyPr/>
          <a:lstStyle/>
          <a:p>
            <a:r>
              <a:rPr lang="id-ID" altLang="ko-KR" dirty="0" smtClean="0">
                <a:latin typeface="Arial" pitchFamily="34" charset="0"/>
                <a:cs typeface="Arial" pitchFamily="34" charset="0"/>
              </a:rPr>
              <a:t>English is considered as foreign language in Indonesia and become one of the important language used to communicate with other people from other countries.</a:t>
            </a:r>
            <a:endParaRPr lang="en-US" altLang="ko-KR" dirty="0">
              <a:latin typeface="Arial" pitchFamily="34" charset="0"/>
              <a:cs typeface="Arial" pitchFamily="34" charset="0"/>
            </a:endParaRPr>
          </a:p>
          <a:p>
            <a:pPr>
              <a:buFont typeface="Wingdings" pitchFamily="2" charset="2"/>
              <a:buChar char="ü"/>
            </a:pPr>
            <a:endParaRPr lang="en-US" altLang="ko-KR" dirty="0">
              <a:latin typeface="Arial" pitchFamily="34" charset="0"/>
              <a:cs typeface="Arial" pitchFamily="34" charset="0"/>
            </a:endParaRPr>
          </a:p>
          <a:p>
            <a:r>
              <a:rPr lang="id-ID" altLang="ko-KR" dirty="0" smtClean="0">
                <a:latin typeface="Arial" pitchFamily="34" charset="0"/>
                <a:cs typeface="Arial" pitchFamily="34" charset="0"/>
              </a:rPr>
              <a:t>English taught widely at formal school starting from elementary school up to universities level, even at informal school such as courses.</a:t>
            </a:r>
          </a:p>
          <a:p>
            <a:endParaRPr lang="id-ID" altLang="ko-KR" dirty="0" smtClean="0">
              <a:latin typeface="Arial" pitchFamily="34" charset="0"/>
              <a:cs typeface="Arial" pitchFamily="34" charset="0"/>
            </a:endParaRPr>
          </a:p>
          <a:p>
            <a:r>
              <a:rPr lang="id-ID" altLang="ko-KR" dirty="0"/>
              <a:t>S</a:t>
            </a:r>
            <a:r>
              <a:rPr lang="id-ID" altLang="ko-KR" dirty="0" smtClean="0">
                <a:latin typeface="Arial" pitchFamily="34" charset="0"/>
                <a:cs typeface="Arial" pitchFamily="34" charset="0"/>
              </a:rPr>
              <a:t>tudents have to learn the basic of English component, it is English vocabulary to mastered the English in all skills they are listening, speaking, reading, and writing.</a:t>
            </a:r>
          </a:p>
          <a:p>
            <a:endParaRPr lang="en-US" altLang="ko-KR" dirty="0">
              <a:latin typeface="Arial" pitchFamily="34" charset="0"/>
              <a:cs typeface="Arial" pitchFamily="34" charset="0"/>
            </a:endParaRPr>
          </a:p>
          <a:p>
            <a:r>
              <a:rPr lang="id-ID" altLang="ko-KR" dirty="0" smtClean="0">
                <a:latin typeface="Arial" pitchFamily="34" charset="0"/>
                <a:cs typeface="Arial" pitchFamily="34" charset="0"/>
              </a:rPr>
              <a:t>Learn the basic of English components such as English vocabulary from elementary school.</a:t>
            </a:r>
          </a:p>
          <a:p>
            <a:endParaRPr lang="id-ID" altLang="ko-KR" dirty="0" smtClean="0">
              <a:latin typeface="Arial" pitchFamily="34" charset="0"/>
              <a:cs typeface="Arial" pitchFamily="34" charset="0"/>
            </a:endParaRPr>
          </a:p>
          <a:p>
            <a:r>
              <a:rPr lang="id-ID" altLang="ko-KR" dirty="0" smtClean="0">
                <a:latin typeface="Arial" pitchFamily="34" charset="0"/>
                <a:cs typeface="Arial" pitchFamily="34" charset="0"/>
              </a:rPr>
              <a:t>Based on the curriculum for the fourth grade students of SD Negeri 4 Tewah, students are given English as their subject learnt at school.</a:t>
            </a:r>
          </a:p>
          <a:p>
            <a:endParaRPr lang="id-ID" altLang="ko-KR" dirty="0"/>
          </a:p>
          <a:p>
            <a:r>
              <a:rPr lang="id-ID" altLang="ko-KR" dirty="0" smtClean="0">
                <a:latin typeface="Arial" pitchFamily="34" charset="0"/>
                <a:cs typeface="Arial" pitchFamily="34" charset="0"/>
              </a:rPr>
              <a:t>The fourth grade students of SD Negeri 4 Tewah are difficult to understand the English words.</a:t>
            </a:r>
          </a:p>
          <a:p>
            <a:endParaRPr lang="id-ID" altLang="ko-KR" dirty="0"/>
          </a:p>
          <a:p>
            <a:r>
              <a:rPr lang="id-ID" altLang="ko-KR" dirty="0" smtClean="0">
                <a:latin typeface="Arial" pitchFamily="34" charset="0"/>
                <a:cs typeface="Arial" pitchFamily="34" charset="0"/>
              </a:rPr>
              <a:t>The fourth grade students of SD Negeri 4 Tewah are difficult to master the English vocabulary.</a:t>
            </a:r>
            <a:endParaRPr lang="en-US" altLang="ko-KR" dirty="0" smtClean="0">
              <a:latin typeface="Arial" pitchFamily="34" charset="0"/>
              <a:cs typeface="Arial" pitchFamily="34" charset="0"/>
            </a:endParaRPr>
          </a:p>
        </p:txBody>
      </p:sp>
    </p:spTree>
    <p:extLst>
      <p:ext uri="{BB962C8B-B14F-4D97-AF65-F5344CB8AC3E}">
        <p14:creationId xmlns:p14="http://schemas.microsoft.com/office/powerpoint/2010/main" val="8917631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INTRODUCTION</a:t>
            </a:r>
            <a:endParaRPr lang="id-ID" dirty="0"/>
          </a:p>
        </p:txBody>
      </p:sp>
      <p:sp>
        <p:nvSpPr>
          <p:cNvPr id="3" name="Content Placeholder 2"/>
          <p:cNvSpPr>
            <a:spLocks noGrp="1"/>
          </p:cNvSpPr>
          <p:nvPr>
            <p:ph idx="1"/>
          </p:nvPr>
        </p:nvSpPr>
        <p:spPr>
          <a:xfrm>
            <a:off x="611560" y="3092123"/>
            <a:ext cx="8229600" cy="460648"/>
          </a:xfrm>
        </p:spPr>
        <p:txBody>
          <a:bodyPr/>
          <a:lstStyle/>
          <a:p>
            <a:r>
              <a:rPr lang="id-ID" dirty="0" smtClean="0"/>
              <a:t>RESEARCH OBJECTIVE</a:t>
            </a:r>
            <a:endParaRPr lang="id-ID" dirty="0"/>
          </a:p>
        </p:txBody>
      </p:sp>
      <p:sp>
        <p:nvSpPr>
          <p:cNvPr id="4" name="Content Placeholder 3"/>
          <p:cNvSpPr>
            <a:spLocks noGrp="1"/>
          </p:cNvSpPr>
          <p:nvPr>
            <p:ph idx="10"/>
          </p:nvPr>
        </p:nvSpPr>
        <p:spPr>
          <a:xfrm>
            <a:off x="395536" y="2009085"/>
            <a:ext cx="8352928" cy="718072"/>
          </a:xfrm>
        </p:spPr>
        <p:txBody>
          <a:bodyPr/>
          <a:lstStyle/>
          <a:p>
            <a:pPr marL="285750" indent="-285750">
              <a:buFont typeface="Arial" panose="020B0604020202020204" pitchFamily="34" charset="0"/>
              <a:buChar char="•"/>
            </a:pPr>
            <a:r>
              <a:rPr lang="id-ID" dirty="0" smtClean="0"/>
              <a:t>What are the causes of the students difficult in learning english vocabulary?</a:t>
            </a:r>
          </a:p>
          <a:p>
            <a:endParaRPr lang="id-ID" dirty="0" smtClean="0"/>
          </a:p>
          <a:p>
            <a:pPr marL="285750" indent="-285750">
              <a:buFont typeface="Arial" panose="020B0604020202020204" pitchFamily="34" charset="0"/>
              <a:buChar char="•"/>
            </a:pPr>
            <a:r>
              <a:rPr lang="id-ID" dirty="0" smtClean="0"/>
              <a:t>What are the students’ need in learning english vocabulary? </a:t>
            </a:r>
            <a:endParaRPr lang="id-ID" dirty="0"/>
          </a:p>
        </p:txBody>
      </p:sp>
      <p:sp>
        <p:nvSpPr>
          <p:cNvPr id="5" name="Content Placeholder 3"/>
          <p:cNvSpPr txBox="1">
            <a:spLocks/>
          </p:cNvSpPr>
          <p:nvPr/>
        </p:nvSpPr>
        <p:spPr>
          <a:xfrm>
            <a:off x="395536" y="3654064"/>
            <a:ext cx="7272808" cy="1078924"/>
          </a:xfrm>
          <a:prstGeom prst="rect">
            <a:avLst/>
          </a:prstGeom>
        </p:spPr>
        <p:txBody>
          <a:bodyPr lIns="396000" anchor="t"/>
          <a:lstStyle>
            <a:lvl1pPr marL="0" indent="0" algn="l" defTabSz="914400" rtl="0" eaLnBrk="1" latinLnBrk="1" hangingPunct="1">
              <a:spcBef>
                <a:spcPct val="20000"/>
              </a:spcBef>
              <a:buFont typeface="Arial" pitchFamily="34" charset="0"/>
              <a:buNone/>
              <a:defRPr sz="1400" kern="1200">
                <a:solidFill>
                  <a:schemeClr val="accent6">
                    <a:lumMod val="20000"/>
                    <a:lumOff val="80000"/>
                  </a:schemeClr>
                </a:solidFill>
                <a:latin typeface="Arial" pitchFamily="34" charset="0"/>
                <a:ea typeface="+mn-ea"/>
                <a:cs typeface="Arial" pitchFamily="34" charset="0"/>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285750" indent="-285750">
              <a:buFont typeface="Arial" panose="020B0604020202020204" pitchFamily="34" charset="0"/>
              <a:buChar char="•"/>
            </a:pPr>
            <a:r>
              <a:rPr lang="id-ID" dirty="0" smtClean="0"/>
              <a:t>To know what are the causes of students’ difficulties in learning english vocabulary</a:t>
            </a:r>
          </a:p>
          <a:p>
            <a:endParaRPr lang="id-ID" dirty="0" smtClean="0"/>
          </a:p>
          <a:p>
            <a:pPr marL="285750" indent="-285750">
              <a:buFont typeface="Arial" panose="020B0604020202020204" pitchFamily="34" charset="0"/>
              <a:buChar char="•"/>
            </a:pPr>
            <a:r>
              <a:rPr lang="id-ID" dirty="0" smtClean="0"/>
              <a:t>To find out what are the students’ need in learning english vocabulary </a:t>
            </a:r>
            <a:endParaRPr lang="id-ID" dirty="0"/>
          </a:p>
        </p:txBody>
      </p:sp>
      <p:sp>
        <p:nvSpPr>
          <p:cNvPr id="6" name="Content Placeholder 2"/>
          <p:cNvSpPr txBox="1">
            <a:spLocks/>
          </p:cNvSpPr>
          <p:nvPr/>
        </p:nvSpPr>
        <p:spPr>
          <a:xfrm>
            <a:off x="611560" y="1451258"/>
            <a:ext cx="8229600" cy="460648"/>
          </a:xfrm>
          <a:prstGeom prst="rect">
            <a:avLst/>
          </a:prstGeom>
        </p:spPr>
        <p:txBody>
          <a:bodyPr anchor="ctr"/>
          <a:lstStyle>
            <a:lvl1pPr marL="0" indent="0" algn="l" defTabSz="914400" rtl="0" eaLnBrk="1" latinLnBrk="1" hangingPunct="1">
              <a:spcBef>
                <a:spcPct val="20000"/>
              </a:spcBef>
              <a:buFont typeface="Arial" pitchFamily="34" charset="0"/>
              <a:buNone/>
              <a:defRPr sz="2000" kern="1200">
                <a:solidFill>
                  <a:schemeClr val="accent6">
                    <a:lumMod val="20000"/>
                    <a:lumOff val="80000"/>
                  </a:schemeClr>
                </a:solidFill>
                <a:latin typeface="Arial" pitchFamily="34" charset="0"/>
                <a:ea typeface="+mn-ea"/>
                <a:cs typeface="Arial" pitchFamily="34" charset="0"/>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r>
              <a:rPr lang="id-ID" dirty="0" smtClean="0"/>
              <a:t>RESEACH PROBLEM</a:t>
            </a:r>
            <a:endParaRPr lang="id-ID" dirty="0"/>
          </a:p>
        </p:txBody>
      </p:sp>
    </p:spTree>
    <p:extLst>
      <p:ext uri="{BB962C8B-B14F-4D97-AF65-F5344CB8AC3E}">
        <p14:creationId xmlns:p14="http://schemas.microsoft.com/office/powerpoint/2010/main" val="8968738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RESEACH METHOD</a:t>
            </a:r>
            <a:endParaRPr lang="id-ID" dirty="0"/>
          </a:p>
        </p:txBody>
      </p:sp>
      <p:sp>
        <p:nvSpPr>
          <p:cNvPr id="3" name="Content Placeholder 2"/>
          <p:cNvSpPr>
            <a:spLocks noGrp="1"/>
          </p:cNvSpPr>
          <p:nvPr>
            <p:ph idx="1"/>
          </p:nvPr>
        </p:nvSpPr>
        <p:spPr>
          <a:xfrm>
            <a:off x="1990108" y="896158"/>
            <a:ext cx="6563072" cy="460648"/>
          </a:xfrm>
        </p:spPr>
        <p:txBody>
          <a:bodyPr/>
          <a:lstStyle/>
          <a:p>
            <a:r>
              <a:rPr lang="id-ID" dirty="0" smtClean="0"/>
              <a:t>KIND OF RESEARCH AND APPROACH</a:t>
            </a:r>
            <a:endParaRPr lang="id-ID" dirty="0"/>
          </a:p>
        </p:txBody>
      </p:sp>
      <p:sp>
        <p:nvSpPr>
          <p:cNvPr id="4" name="Content Placeholder 3"/>
          <p:cNvSpPr>
            <a:spLocks noGrp="1"/>
          </p:cNvSpPr>
          <p:nvPr>
            <p:ph idx="10"/>
          </p:nvPr>
        </p:nvSpPr>
        <p:spPr>
          <a:xfrm>
            <a:off x="1912928" y="1310067"/>
            <a:ext cx="6717432" cy="720080"/>
          </a:xfrm>
        </p:spPr>
        <p:txBody>
          <a:bodyPr/>
          <a:lstStyle/>
          <a:p>
            <a:r>
              <a:rPr lang="id-ID" dirty="0" smtClean="0"/>
              <a:t>This research use qualitative research with descriptive approach by analyzing the students need analysis.</a:t>
            </a:r>
          </a:p>
          <a:p>
            <a:endParaRPr lang="id-ID" dirty="0"/>
          </a:p>
          <a:p>
            <a:endParaRPr lang="id-ID" dirty="0"/>
          </a:p>
        </p:txBody>
      </p:sp>
      <p:sp>
        <p:nvSpPr>
          <p:cNvPr id="5" name="Content Placeholder 2"/>
          <p:cNvSpPr txBox="1">
            <a:spLocks/>
          </p:cNvSpPr>
          <p:nvPr/>
        </p:nvSpPr>
        <p:spPr>
          <a:xfrm>
            <a:off x="1979712" y="1918935"/>
            <a:ext cx="6563072" cy="460648"/>
          </a:xfrm>
          <a:prstGeom prst="rect">
            <a:avLst/>
          </a:prstGeom>
        </p:spPr>
        <p:txBody>
          <a:bodyPr anchor="ctr"/>
          <a:lstStyle>
            <a:lvl1pPr marL="0" indent="0" algn="l" defTabSz="914400" rtl="0" eaLnBrk="1" latinLnBrk="1" hangingPunct="1">
              <a:spcBef>
                <a:spcPct val="20000"/>
              </a:spcBef>
              <a:buFont typeface="Arial" pitchFamily="34" charset="0"/>
              <a:buNone/>
              <a:defRPr sz="2000" kern="1200">
                <a:solidFill>
                  <a:schemeClr val="accent6">
                    <a:lumMod val="20000"/>
                    <a:lumOff val="80000"/>
                  </a:schemeClr>
                </a:solidFill>
                <a:latin typeface="Arial" pitchFamily="34" charset="0"/>
                <a:ea typeface="+mn-ea"/>
                <a:cs typeface="Arial" pitchFamily="34" charset="0"/>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r>
              <a:rPr lang="id-ID" dirty="0" smtClean="0"/>
              <a:t>RESEARCH SETTING AND SUBJECT</a:t>
            </a:r>
            <a:endParaRPr lang="id-ID" dirty="0"/>
          </a:p>
        </p:txBody>
      </p:sp>
      <p:sp>
        <p:nvSpPr>
          <p:cNvPr id="6" name="Content Placeholder 3"/>
          <p:cNvSpPr txBox="1">
            <a:spLocks/>
          </p:cNvSpPr>
          <p:nvPr/>
        </p:nvSpPr>
        <p:spPr>
          <a:xfrm>
            <a:off x="1885239" y="2379583"/>
            <a:ext cx="6840760" cy="1528944"/>
          </a:xfrm>
          <a:prstGeom prst="rect">
            <a:avLst/>
          </a:prstGeom>
        </p:spPr>
        <p:txBody>
          <a:bodyPr lIns="396000" anchor="t"/>
          <a:lstStyle>
            <a:lvl1pPr marL="0" indent="0" algn="l" defTabSz="914400" rtl="0" eaLnBrk="1" latinLnBrk="1" hangingPunct="1">
              <a:spcBef>
                <a:spcPct val="20000"/>
              </a:spcBef>
              <a:buFont typeface="Arial" pitchFamily="34" charset="0"/>
              <a:buNone/>
              <a:defRPr sz="1400" kern="1200">
                <a:solidFill>
                  <a:schemeClr val="accent6">
                    <a:lumMod val="20000"/>
                    <a:lumOff val="80000"/>
                  </a:schemeClr>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r>
              <a:rPr lang="id-ID" dirty="0" smtClean="0"/>
              <a:t>The </a:t>
            </a:r>
            <a:r>
              <a:rPr lang="id-ID" dirty="0"/>
              <a:t>researcher conduct the research in SD Negeri 4 Tewah. This school </a:t>
            </a:r>
            <a:r>
              <a:rPr lang="id-ID" dirty="0" smtClean="0"/>
              <a:t>is</a:t>
            </a:r>
          </a:p>
          <a:p>
            <a:r>
              <a:rPr lang="id-ID" dirty="0" smtClean="0"/>
              <a:t>located </a:t>
            </a:r>
            <a:r>
              <a:rPr lang="id-ID" dirty="0"/>
              <a:t>in Jln.Nyai Balau, Tewah, Gunung Mas Regency, </a:t>
            </a:r>
            <a:r>
              <a:rPr lang="id-ID" dirty="0" smtClean="0"/>
              <a:t>Central Kalimantan.</a:t>
            </a:r>
          </a:p>
          <a:p>
            <a:endParaRPr lang="id-ID" dirty="0"/>
          </a:p>
          <a:p>
            <a:r>
              <a:rPr lang="id-ID" dirty="0"/>
              <a:t>The researcher choose the fourth grade students of SD Negeri 4 Tewah </a:t>
            </a:r>
            <a:r>
              <a:rPr lang="id-ID" dirty="0" smtClean="0"/>
              <a:t>as</a:t>
            </a:r>
          </a:p>
          <a:p>
            <a:r>
              <a:rPr lang="id-ID" dirty="0" smtClean="0"/>
              <a:t>the </a:t>
            </a:r>
            <a:r>
              <a:rPr lang="id-ID" dirty="0"/>
              <a:t>subject which consist of 30 </a:t>
            </a:r>
            <a:r>
              <a:rPr lang="id-ID" dirty="0" smtClean="0"/>
              <a:t>students.</a:t>
            </a:r>
          </a:p>
          <a:p>
            <a:endParaRPr lang="id-ID" dirty="0"/>
          </a:p>
        </p:txBody>
      </p:sp>
      <p:sp>
        <p:nvSpPr>
          <p:cNvPr id="7" name="Content Placeholder 2"/>
          <p:cNvSpPr txBox="1">
            <a:spLocks/>
          </p:cNvSpPr>
          <p:nvPr/>
        </p:nvSpPr>
        <p:spPr>
          <a:xfrm>
            <a:off x="1979764" y="3861048"/>
            <a:ext cx="6563072" cy="460648"/>
          </a:xfrm>
          <a:prstGeom prst="rect">
            <a:avLst/>
          </a:prstGeom>
        </p:spPr>
        <p:txBody>
          <a:bodyPr anchor="ctr"/>
          <a:lstStyle>
            <a:lvl1pPr marL="0" indent="0" algn="l" defTabSz="914400" rtl="0" eaLnBrk="1" latinLnBrk="1" hangingPunct="1">
              <a:spcBef>
                <a:spcPct val="20000"/>
              </a:spcBef>
              <a:buFont typeface="Arial" pitchFamily="34" charset="0"/>
              <a:buNone/>
              <a:defRPr sz="2000" kern="1200">
                <a:solidFill>
                  <a:schemeClr val="accent6">
                    <a:lumMod val="20000"/>
                    <a:lumOff val="80000"/>
                  </a:schemeClr>
                </a:solidFill>
                <a:latin typeface="Arial" pitchFamily="34" charset="0"/>
                <a:ea typeface="+mn-ea"/>
                <a:cs typeface="Arial" pitchFamily="34" charset="0"/>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r>
              <a:rPr lang="id-ID" dirty="0" smtClean="0"/>
              <a:t>TECHNIQUES OF DATA COLLECTION</a:t>
            </a:r>
            <a:endParaRPr lang="id-ID" dirty="0"/>
          </a:p>
        </p:txBody>
      </p:sp>
      <p:sp>
        <p:nvSpPr>
          <p:cNvPr id="8" name="Content Placeholder 3"/>
          <p:cNvSpPr txBox="1">
            <a:spLocks/>
          </p:cNvSpPr>
          <p:nvPr/>
        </p:nvSpPr>
        <p:spPr>
          <a:xfrm>
            <a:off x="1990108" y="4257963"/>
            <a:ext cx="3374032" cy="1224136"/>
          </a:xfrm>
          <a:prstGeom prst="rect">
            <a:avLst/>
          </a:prstGeom>
        </p:spPr>
        <p:txBody>
          <a:bodyPr lIns="396000" anchor="t"/>
          <a:lstStyle>
            <a:lvl1pPr marL="0" indent="0" algn="l" defTabSz="914400" rtl="0" eaLnBrk="1" latinLnBrk="1" hangingPunct="1">
              <a:spcBef>
                <a:spcPct val="20000"/>
              </a:spcBef>
              <a:buFont typeface="Arial" pitchFamily="34" charset="0"/>
              <a:buNone/>
              <a:defRPr sz="1400" kern="1200">
                <a:solidFill>
                  <a:schemeClr val="accent6">
                    <a:lumMod val="20000"/>
                    <a:lumOff val="80000"/>
                  </a:schemeClr>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r>
              <a:rPr lang="id-ID" smtClean="0"/>
              <a:t>Instruments:</a:t>
            </a:r>
          </a:p>
          <a:p>
            <a:pPr marL="285750" indent="-285750">
              <a:buFont typeface="Arial" pitchFamily="34" charset="0"/>
              <a:buChar char="•"/>
            </a:pPr>
            <a:r>
              <a:rPr lang="id-ID" smtClean="0"/>
              <a:t>Interview</a:t>
            </a:r>
          </a:p>
          <a:p>
            <a:pPr marL="285750" indent="-285750">
              <a:buFont typeface="Arial" pitchFamily="34" charset="0"/>
              <a:buChar char="•"/>
            </a:pPr>
            <a:r>
              <a:rPr lang="id-ID" smtClean="0"/>
              <a:t>Documents</a:t>
            </a:r>
          </a:p>
          <a:p>
            <a:pPr marL="285750" indent="-285750">
              <a:buFont typeface="Arial" pitchFamily="34" charset="0"/>
              <a:buChar char="•"/>
            </a:pPr>
            <a:r>
              <a:rPr lang="id-ID" smtClean="0"/>
              <a:t>Questionnaire</a:t>
            </a:r>
          </a:p>
          <a:p>
            <a:endParaRPr lang="id-ID" dirty="0"/>
          </a:p>
        </p:txBody>
      </p:sp>
      <p:sp>
        <p:nvSpPr>
          <p:cNvPr id="9" name="Content Placeholder 2"/>
          <p:cNvSpPr txBox="1">
            <a:spLocks/>
          </p:cNvSpPr>
          <p:nvPr/>
        </p:nvSpPr>
        <p:spPr>
          <a:xfrm>
            <a:off x="1932416" y="5560640"/>
            <a:ext cx="6563072" cy="460648"/>
          </a:xfrm>
          <a:prstGeom prst="rect">
            <a:avLst/>
          </a:prstGeom>
        </p:spPr>
        <p:txBody>
          <a:bodyPr anchor="ctr"/>
          <a:lstStyle>
            <a:lvl1pPr marL="0" indent="0" algn="l" defTabSz="914400" rtl="0" eaLnBrk="1" latinLnBrk="1" hangingPunct="1">
              <a:spcBef>
                <a:spcPct val="20000"/>
              </a:spcBef>
              <a:buFont typeface="Arial" pitchFamily="34" charset="0"/>
              <a:buNone/>
              <a:defRPr sz="2000" kern="1200">
                <a:solidFill>
                  <a:schemeClr val="accent6">
                    <a:lumMod val="20000"/>
                    <a:lumOff val="80000"/>
                  </a:schemeClr>
                </a:solidFill>
                <a:latin typeface="Arial" pitchFamily="34" charset="0"/>
                <a:ea typeface="+mn-ea"/>
                <a:cs typeface="Arial" pitchFamily="34" charset="0"/>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r>
              <a:rPr lang="id-ID" dirty="0" smtClean="0"/>
              <a:t>TECHNIQUES OF DATA ANALYSIS</a:t>
            </a:r>
            <a:endParaRPr lang="id-ID" dirty="0"/>
          </a:p>
        </p:txBody>
      </p:sp>
      <p:sp>
        <p:nvSpPr>
          <p:cNvPr id="10" name="Content Placeholder 3"/>
          <p:cNvSpPr txBox="1">
            <a:spLocks/>
          </p:cNvSpPr>
          <p:nvPr/>
        </p:nvSpPr>
        <p:spPr>
          <a:xfrm>
            <a:off x="1942760" y="6090818"/>
            <a:ext cx="4310136" cy="572007"/>
          </a:xfrm>
          <a:prstGeom prst="rect">
            <a:avLst/>
          </a:prstGeom>
        </p:spPr>
        <p:txBody>
          <a:bodyPr lIns="396000" anchor="t"/>
          <a:lstStyle>
            <a:lvl1pPr marL="0" indent="0" algn="l" defTabSz="914400" rtl="0" eaLnBrk="1" latinLnBrk="1" hangingPunct="1">
              <a:spcBef>
                <a:spcPct val="20000"/>
              </a:spcBef>
              <a:buFont typeface="Arial" pitchFamily="34" charset="0"/>
              <a:buNone/>
              <a:defRPr sz="1400" kern="1200">
                <a:solidFill>
                  <a:schemeClr val="accent6">
                    <a:lumMod val="20000"/>
                    <a:lumOff val="80000"/>
                  </a:schemeClr>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r>
              <a:rPr lang="id-ID" dirty="0" smtClean="0"/>
              <a:t>Identifying and Explaining the need analysis</a:t>
            </a:r>
          </a:p>
        </p:txBody>
      </p:sp>
    </p:spTree>
    <p:extLst>
      <p:ext uri="{BB962C8B-B14F-4D97-AF65-F5344CB8AC3E}">
        <p14:creationId xmlns:p14="http://schemas.microsoft.com/office/powerpoint/2010/main" val="5980441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0"/>
          </p:nvPr>
        </p:nvSpPr>
        <p:spPr/>
        <p:txBody>
          <a:bodyPr/>
          <a:lstStyle/>
          <a:p>
            <a:r>
              <a:rPr lang="id-ID" dirty="0" smtClean="0"/>
              <a:t>According to teacher’s interview, the teacher said that the students difficulty in learning English because of the differences between the letter and their sound.</a:t>
            </a:r>
          </a:p>
          <a:p>
            <a:endParaRPr lang="id-ID" dirty="0" smtClean="0"/>
          </a:p>
          <a:p>
            <a:r>
              <a:rPr lang="id-ID" dirty="0" smtClean="0"/>
              <a:t>Their activity only using the English textbook and they translate the word there by asked the teacher. If they have a homework, they translated it with google translate, then wrote in their answer sheet.</a:t>
            </a:r>
          </a:p>
          <a:p>
            <a:endParaRPr lang="id-ID" dirty="0" smtClean="0"/>
          </a:p>
          <a:p>
            <a:r>
              <a:rPr lang="id-ID" dirty="0" smtClean="0"/>
              <a:t>The other reason that mentioned by the teacher is the students accustomed to use their native language.</a:t>
            </a:r>
          </a:p>
          <a:p>
            <a:endParaRPr lang="id-ID" dirty="0"/>
          </a:p>
          <a:p>
            <a:endParaRPr lang="id-ID" dirty="0"/>
          </a:p>
        </p:txBody>
      </p:sp>
      <p:sp>
        <p:nvSpPr>
          <p:cNvPr id="5" name="Title 1"/>
          <p:cNvSpPr>
            <a:spLocks noGrp="1"/>
          </p:cNvSpPr>
          <p:nvPr>
            <p:ph type="title"/>
          </p:nvPr>
        </p:nvSpPr>
        <p:spPr/>
        <p:txBody>
          <a:bodyPr/>
          <a:lstStyle/>
          <a:p>
            <a:r>
              <a:rPr lang="id-ID" dirty="0" smtClean="0"/>
              <a:t>FINDING AND DISCCUSION</a:t>
            </a:r>
            <a:endParaRPr lang="id-ID" dirty="0"/>
          </a:p>
        </p:txBody>
      </p:sp>
      <p:sp>
        <p:nvSpPr>
          <p:cNvPr id="6" name="Content Placeholder 2"/>
          <p:cNvSpPr>
            <a:spLocks noGrp="1"/>
          </p:cNvSpPr>
          <p:nvPr>
            <p:ph idx="1"/>
          </p:nvPr>
        </p:nvSpPr>
        <p:spPr/>
        <p:txBody>
          <a:bodyPr/>
          <a:lstStyle/>
          <a:p>
            <a:r>
              <a:rPr lang="id-ID" dirty="0" smtClean="0"/>
              <a:t>INTERVIEW</a:t>
            </a:r>
            <a:endParaRPr lang="id-ID" dirty="0"/>
          </a:p>
        </p:txBody>
      </p:sp>
    </p:spTree>
    <p:extLst>
      <p:ext uri="{BB962C8B-B14F-4D97-AF65-F5344CB8AC3E}">
        <p14:creationId xmlns:p14="http://schemas.microsoft.com/office/powerpoint/2010/main" val="6334375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FINDING AND DISCCUSION</a:t>
            </a:r>
            <a:endParaRPr lang="id-ID" dirty="0"/>
          </a:p>
        </p:txBody>
      </p:sp>
      <p:sp>
        <p:nvSpPr>
          <p:cNvPr id="3" name="Content Placeholder 2"/>
          <p:cNvSpPr>
            <a:spLocks noGrp="1"/>
          </p:cNvSpPr>
          <p:nvPr>
            <p:ph idx="1"/>
          </p:nvPr>
        </p:nvSpPr>
        <p:spPr>
          <a:xfrm>
            <a:off x="2123728" y="1268760"/>
            <a:ext cx="3240360" cy="460648"/>
          </a:xfrm>
        </p:spPr>
        <p:txBody>
          <a:bodyPr/>
          <a:lstStyle/>
          <a:p>
            <a:r>
              <a:rPr lang="id-ID" dirty="0" smtClean="0"/>
              <a:t>INTERVIEW</a:t>
            </a:r>
            <a:endParaRPr lang="id-ID" dirty="0"/>
          </a:p>
        </p:txBody>
      </p:sp>
      <p:sp>
        <p:nvSpPr>
          <p:cNvPr id="4" name="Content Placeholder 3"/>
          <p:cNvSpPr>
            <a:spLocks noGrp="1"/>
          </p:cNvSpPr>
          <p:nvPr>
            <p:ph idx="10"/>
          </p:nvPr>
        </p:nvSpPr>
        <p:spPr>
          <a:xfrm>
            <a:off x="2134072" y="1844824"/>
            <a:ext cx="6563072" cy="4320480"/>
          </a:xfrm>
        </p:spPr>
        <p:txBody>
          <a:bodyPr/>
          <a:lstStyle/>
          <a:p>
            <a:pPr marL="285750" lvl="0" indent="-285750">
              <a:buFont typeface="Arial" panose="020B0604020202020204" pitchFamily="34" charset="0"/>
              <a:buChar char="•"/>
            </a:pPr>
            <a:r>
              <a:rPr lang="id-ID" dirty="0"/>
              <a:t>Apakah anda suka belajar bahasa Inggris?</a:t>
            </a:r>
          </a:p>
          <a:p>
            <a:pPr marL="285750" lvl="0" indent="-285750">
              <a:buFont typeface="Arial" panose="020B0604020202020204" pitchFamily="34" charset="0"/>
              <a:buChar char="•"/>
            </a:pPr>
            <a:r>
              <a:rPr lang="id-ID" dirty="0"/>
              <a:t>Mengapa anda suka/tidak suka belajar bahasa Inggris?</a:t>
            </a:r>
          </a:p>
          <a:p>
            <a:pPr marL="285750" lvl="0" indent="-285750">
              <a:buFont typeface="Arial" panose="020B0604020202020204" pitchFamily="34" charset="0"/>
              <a:buChar char="•"/>
            </a:pPr>
            <a:r>
              <a:rPr lang="id-ID" dirty="0"/>
              <a:t>Apakah anda sudah belajar mengenai kosa kata dalam bahasa Inggris?</a:t>
            </a:r>
          </a:p>
          <a:p>
            <a:pPr marL="285750" lvl="0" indent="-285750">
              <a:buFont typeface="Arial" panose="020B0604020202020204" pitchFamily="34" charset="0"/>
              <a:buChar char="•"/>
            </a:pPr>
            <a:r>
              <a:rPr lang="id-ID" dirty="0" smtClean="0"/>
              <a:t>Apakah buku paket yang anda gunakan memiliki cukup kosa kata dalam bahasa Inggris?</a:t>
            </a:r>
            <a:endParaRPr lang="id-ID" dirty="0"/>
          </a:p>
          <a:p>
            <a:pPr marL="285750" lvl="0" indent="-285750">
              <a:buFont typeface="Arial" panose="020B0604020202020204" pitchFamily="34" charset="0"/>
              <a:buChar char="•"/>
            </a:pPr>
            <a:r>
              <a:rPr lang="id-ID" dirty="0"/>
              <a:t>Jika ada buku khusus memuat tentang kosa kata bahasa Inggris, apakah anda akan merasa terbantu untuk mempelajari bahasa Inggris</a:t>
            </a:r>
            <a:r>
              <a:rPr lang="id-ID" dirty="0" smtClean="0"/>
              <a:t>?</a:t>
            </a:r>
          </a:p>
          <a:p>
            <a:pPr lvl="0"/>
            <a:endParaRPr lang="id-ID" dirty="0"/>
          </a:p>
          <a:p>
            <a:r>
              <a:rPr lang="id-ID" dirty="0" smtClean="0"/>
              <a:t>According to students’ answer in the interview sesion, the students who are like to learning English are about 27% and the other who dislike to learning english are about 63% means that from 30 students, only 9 students who like to leaning English and the 21 other dislike.</a:t>
            </a:r>
          </a:p>
          <a:p>
            <a:endParaRPr lang="id-ID" dirty="0"/>
          </a:p>
          <a:p>
            <a:r>
              <a:rPr lang="id-ID" dirty="0" smtClean="0"/>
              <a:t>The students reasons who dislike the English are because English is difficult to undertand, the differences between the letters and their sounds, and also the boring teaching-learning activities. While, the students who like English is because it is fun, if they can speak English then they be able to speak with toursts.</a:t>
            </a:r>
            <a:endParaRPr lang="id-ID" dirty="0"/>
          </a:p>
        </p:txBody>
      </p:sp>
    </p:spTree>
    <p:extLst>
      <p:ext uri="{BB962C8B-B14F-4D97-AF65-F5344CB8AC3E}">
        <p14:creationId xmlns:p14="http://schemas.microsoft.com/office/powerpoint/2010/main" val="42227296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FINDING AND DISCUSSION</a:t>
            </a:r>
            <a:endParaRPr lang="id-ID" dirty="0"/>
          </a:p>
        </p:txBody>
      </p:sp>
      <p:sp>
        <p:nvSpPr>
          <p:cNvPr id="3" name="Content Placeholder 2"/>
          <p:cNvSpPr>
            <a:spLocks noGrp="1"/>
          </p:cNvSpPr>
          <p:nvPr>
            <p:ph idx="1"/>
          </p:nvPr>
        </p:nvSpPr>
        <p:spPr/>
        <p:txBody>
          <a:bodyPr/>
          <a:lstStyle/>
          <a:p>
            <a:r>
              <a:rPr lang="id-ID" dirty="0" smtClean="0"/>
              <a:t>INTERVIEW</a:t>
            </a:r>
            <a:endParaRPr lang="id-ID" dirty="0"/>
          </a:p>
        </p:txBody>
      </p:sp>
      <p:sp>
        <p:nvSpPr>
          <p:cNvPr id="4" name="Content Placeholder 3"/>
          <p:cNvSpPr>
            <a:spLocks noGrp="1"/>
          </p:cNvSpPr>
          <p:nvPr>
            <p:ph idx="10"/>
          </p:nvPr>
        </p:nvSpPr>
        <p:spPr>
          <a:xfrm>
            <a:off x="1331640" y="1844824"/>
            <a:ext cx="7560840" cy="4147865"/>
          </a:xfrm>
        </p:spPr>
        <p:txBody>
          <a:bodyPr/>
          <a:lstStyle/>
          <a:p>
            <a:r>
              <a:rPr lang="id-ID" dirty="0"/>
              <a:t>9</a:t>
            </a:r>
            <a:r>
              <a:rPr lang="id-ID" dirty="0" smtClean="0"/>
              <a:t> of the students (27%) who answered that they are like to learn English have studied the English vocabulary through English course that they took for several months to years. And the other said that they never learn English vocabulary.</a:t>
            </a:r>
            <a:endParaRPr lang="id-ID" dirty="0"/>
          </a:p>
          <a:p>
            <a:endParaRPr lang="id-ID" dirty="0" smtClean="0"/>
          </a:p>
          <a:p>
            <a:r>
              <a:rPr lang="id-ID" dirty="0" smtClean="0"/>
              <a:t>Because 21 students (63%) never learn the English vocabulary, eventhough they have English subject in their class, they do not know any English words. Three of the nine students (9%) who have studied English vocabulary said they have know the alphabet and numbers, one of them (3%) said he know alphabet, numbers, colours, and days.</a:t>
            </a:r>
          </a:p>
          <a:p>
            <a:r>
              <a:rPr lang="id-ID" dirty="0" smtClean="0"/>
              <a:t>Two other students (6%) said they know that and also animals, fruits, and public places, and the last three students (9%) know much of vocabulary, such as what mentioned above, and also know greeting and they can introduce theirselves in simple way such as “my name is Theresia, I am 9 years old, I like singing”.</a:t>
            </a:r>
          </a:p>
          <a:p>
            <a:endParaRPr lang="id-ID" dirty="0"/>
          </a:p>
          <a:p>
            <a:r>
              <a:rPr lang="id-ID" dirty="0" smtClean="0"/>
              <a:t>The students also said that their English book is full of English, but they do not know the meaning. Then, the researcher gave them an overview of English pocket book, consist of English – word transcription – meaning in Indonesian language, they were exiceted.</a:t>
            </a:r>
          </a:p>
          <a:p>
            <a:endParaRPr lang="id-ID" dirty="0"/>
          </a:p>
          <a:p>
            <a:endParaRPr lang="id-ID" dirty="0"/>
          </a:p>
          <a:p>
            <a:endParaRPr lang="id-ID" dirty="0" smtClean="0"/>
          </a:p>
          <a:p>
            <a:endParaRPr lang="id-ID" dirty="0"/>
          </a:p>
        </p:txBody>
      </p:sp>
    </p:spTree>
    <p:extLst>
      <p:ext uri="{BB962C8B-B14F-4D97-AF65-F5344CB8AC3E}">
        <p14:creationId xmlns:p14="http://schemas.microsoft.com/office/powerpoint/2010/main" val="3181207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FINDING AND DISCUSSION</a:t>
            </a:r>
            <a:endParaRPr lang="id-ID" dirty="0"/>
          </a:p>
        </p:txBody>
      </p:sp>
      <p:sp>
        <p:nvSpPr>
          <p:cNvPr id="3" name="Content Placeholder 2"/>
          <p:cNvSpPr>
            <a:spLocks noGrp="1"/>
          </p:cNvSpPr>
          <p:nvPr>
            <p:ph idx="1"/>
          </p:nvPr>
        </p:nvSpPr>
        <p:spPr/>
        <p:txBody>
          <a:bodyPr/>
          <a:lstStyle/>
          <a:p>
            <a:r>
              <a:rPr lang="id-ID" dirty="0" smtClean="0"/>
              <a:t>DOCUMENTS</a:t>
            </a:r>
            <a:endParaRPr lang="id-ID" dirty="0"/>
          </a:p>
        </p:txBody>
      </p:sp>
      <p:sp>
        <p:nvSpPr>
          <p:cNvPr id="4" name="Content Placeholder 3"/>
          <p:cNvSpPr>
            <a:spLocks noGrp="1"/>
          </p:cNvSpPr>
          <p:nvPr>
            <p:ph idx="10"/>
          </p:nvPr>
        </p:nvSpPr>
        <p:spPr>
          <a:xfrm>
            <a:off x="2134072" y="1844824"/>
            <a:ext cx="6563072" cy="4464496"/>
          </a:xfrm>
        </p:spPr>
        <p:txBody>
          <a:bodyPr/>
          <a:lstStyle/>
          <a:p>
            <a:r>
              <a:rPr lang="id-ID" dirty="0" smtClean="0"/>
              <a:t>The first document here is the students worksheets when they answer the questions from their teacher in school.</a:t>
            </a:r>
          </a:p>
          <a:p>
            <a:endParaRPr lang="id-ID" dirty="0" smtClean="0"/>
          </a:p>
          <a:p>
            <a:r>
              <a:rPr lang="id-ID" dirty="0" smtClean="0"/>
              <a:t>The second document is the list of some basic English vocabulary that use to see how much English vocabulary they have.</a:t>
            </a:r>
          </a:p>
          <a:p>
            <a:r>
              <a:rPr lang="id-ID" dirty="0" smtClean="0"/>
              <a:t>The list of the basic English vocabulary consists of 50 words devided into 5 chategories, they are:</a:t>
            </a:r>
          </a:p>
          <a:p>
            <a:r>
              <a:rPr lang="id-ID" dirty="0" smtClean="0"/>
              <a:t>10 vocabularies of colours</a:t>
            </a:r>
          </a:p>
          <a:p>
            <a:r>
              <a:rPr lang="id-ID" dirty="0" smtClean="0"/>
              <a:t>10 vocabularies of numbers</a:t>
            </a:r>
          </a:p>
          <a:p>
            <a:r>
              <a:rPr lang="id-ID" dirty="0" smtClean="0"/>
              <a:t>10 vocabularies of days and months.</a:t>
            </a:r>
          </a:p>
          <a:p>
            <a:r>
              <a:rPr lang="id-ID" dirty="0" smtClean="0"/>
              <a:t>10 vocabularies of animals</a:t>
            </a:r>
          </a:p>
          <a:p>
            <a:r>
              <a:rPr lang="id-ID" dirty="0" smtClean="0"/>
              <a:t>10 vocabulary of public places.</a:t>
            </a:r>
          </a:p>
          <a:p>
            <a:r>
              <a:rPr lang="id-ID" dirty="0" smtClean="0"/>
              <a:t>From 30 students, 6 students (18%) did not have one correct answer.</a:t>
            </a:r>
          </a:p>
          <a:p>
            <a:r>
              <a:rPr lang="id-ID" dirty="0" smtClean="0"/>
              <a:t>15 students (45%) got the correct answer in some vocabularies of months because the name almost similar as in Indonesian language such as “July” in English, it is ‘Juli’ in Indonesia.</a:t>
            </a:r>
          </a:p>
          <a:p>
            <a:r>
              <a:rPr lang="id-ID" dirty="0" smtClean="0"/>
              <a:t>9 other students (27%) has many correct answer. From one category, they only wrong in two or three words.</a:t>
            </a:r>
          </a:p>
        </p:txBody>
      </p:sp>
    </p:spTree>
    <p:extLst>
      <p:ext uri="{BB962C8B-B14F-4D97-AF65-F5344CB8AC3E}">
        <p14:creationId xmlns:p14="http://schemas.microsoft.com/office/powerpoint/2010/main" val="244425344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954</TotalTime>
  <Words>1325</Words>
  <Application>Microsoft Office PowerPoint</Application>
  <PresentationFormat>On-screen Show (4:3)</PresentationFormat>
  <Paragraphs>112</Paragraphs>
  <Slides>12</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12</vt:i4>
      </vt:variant>
    </vt:vector>
  </HeadingPairs>
  <TitlesOfParts>
    <vt:vector size="18" baseType="lpstr">
      <vt:lpstr>맑은 고딕</vt:lpstr>
      <vt:lpstr>Arial</vt:lpstr>
      <vt:lpstr>Calibri</vt:lpstr>
      <vt:lpstr>Wingdings</vt:lpstr>
      <vt:lpstr>Office Theme</vt:lpstr>
      <vt:lpstr>Custom Design</vt:lpstr>
      <vt:lpstr>PowerPoint Presentation</vt:lpstr>
      <vt:lpstr>PowerPoint Presentation</vt:lpstr>
      <vt:lpstr> INTRODUCTION</vt:lpstr>
      <vt:lpstr>INTRODUCTION</vt:lpstr>
      <vt:lpstr>RESEACH METHOD</vt:lpstr>
      <vt:lpstr>FINDING AND DISCCUSION</vt:lpstr>
      <vt:lpstr>FINDING AND DISCCUSION</vt:lpstr>
      <vt:lpstr>FINDING AND DISCUSSION</vt:lpstr>
      <vt:lpstr>FINDING AND DISCUSSION</vt:lpstr>
      <vt:lpstr>FINDING AND DISCUSSION</vt:lpstr>
      <vt:lpstr>CONCLUSION</vt:lpstr>
      <vt:lpstr>Thank you</vt:lpstr>
    </vt:vector>
  </TitlesOfParts>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Registered User</dc:creator>
  <cp:lastModifiedBy>Okta</cp:lastModifiedBy>
  <cp:revision>70</cp:revision>
  <dcterms:created xsi:type="dcterms:W3CDTF">2014-04-01T16:35:38Z</dcterms:created>
  <dcterms:modified xsi:type="dcterms:W3CDTF">2020-10-20T12:35:11Z</dcterms:modified>
</cp:coreProperties>
</file>